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5"/>
    <p:sldMasterId id="2147483718" r:id="rId6"/>
    <p:sldMasterId id="2147483719" r:id="rId7"/>
    <p:sldMasterId id="214748372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</p:sldIdLst>
  <p:sldSz cy="5143500" cx="9144000"/>
  <p:notesSz cx="6858000" cy="9144000"/>
  <p:embeddedFontLst>
    <p:embeddedFont>
      <p:font typeface="Roboto Slab"/>
      <p:regular r:id="rId51"/>
      <p:bold r:id="rId52"/>
    </p:embeddedFont>
    <p:embeddedFont>
      <p:font typeface="Montserrat SemiBold"/>
      <p:regular r:id="rId53"/>
      <p:bold r:id="rId54"/>
      <p:italic r:id="rId55"/>
      <p:boldItalic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Roboto Medium"/>
      <p:regular r:id="rId61"/>
      <p:bold r:id="rId62"/>
      <p:italic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  <p:embeddedFont>
      <p:font typeface="Montserrat Medium"/>
      <p:regular r:id="rId69"/>
      <p:bold r:id="rId70"/>
      <p:italic r:id="rId71"/>
      <p:boldItalic r:id="rId72"/>
    </p:embeddedFont>
    <p:embeddedFont>
      <p:font typeface="Work Sans"/>
      <p:regular r:id="rId73"/>
      <p:bold r:id="rId74"/>
      <p:italic r:id="rId75"/>
      <p:boldItalic r:id="rId76"/>
    </p:embeddedFont>
    <p:embeddedFont>
      <p:font typeface="Helvetica Neue"/>
      <p:regular r:id="rId77"/>
      <p:bold r:id="rId78"/>
      <p:italic r:id="rId79"/>
      <p:boldItalic r:id="rId80"/>
    </p:embeddedFont>
    <p:embeddedFont>
      <p:font typeface="Helvetica Neue Light"/>
      <p:regular r:id="rId81"/>
      <p:bold r:id="rId82"/>
      <p:italic r:id="rId83"/>
      <p:boldItalic r:id="rId84"/>
    </p:embeddedFont>
    <p:embeddedFont>
      <p:font typeface="Roboto Slab Regular"/>
      <p:regular r:id="rId85"/>
      <p:bold r:id="rId86"/>
    </p:embeddedFont>
    <p:embeddedFont>
      <p:font typeface="Work Sans Regular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ian Davies"/>
  <p:cmAuthor clrIdx="1" id="1" initials="" lastIdx="1" name="Aleksandra Boskovic"/>
  <p:cmAuthor clrIdx="2" id="2" initials="" lastIdx="2" name="Sofia Dalpon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HelveticaNeueLight-boldItalic.fntdata"/><Relationship Id="rId83" Type="http://schemas.openxmlformats.org/officeDocument/2006/relationships/font" Target="fonts/HelveticaNeueLight-italic.fntdata"/><Relationship Id="rId42" Type="http://schemas.openxmlformats.org/officeDocument/2006/relationships/slide" Target="slides/slide33.xml"/><Relationship Id="rId86" Type="http://schemas.openxmlformats.org/officeDocument/2006/relationships/font" Target="fonts/RobotoSlabRegular-bold.fntdata"/><Relationship Id="rId41" Type="http://schemas.openxmlformats.org/officeDocument/2006/relationships/slide" Target="slides/slide32.xml"/><Relationship Id="rId85" Type="http://schemas.openxmlformats.org/officeDocument/2006/relationships/font" Target="fonts/RobotoSlabRegular-regular.fntdata"/><Relationship Id="rId44" Type="http://schemas.openxmlformats.org/officeDocument/2006/relationships/slide" Target="slides/slide35.xml"/><Relationship Id="rId88" Type="http://schemas.openxmlformats.org/officeDocument/2006/relationships/font" Target="fonts/WorkSansRegular-bold.fntdata"/><Relationship Id="rId43" Type="http://schemas.openxmlformats.org/officeDocument/2006/relationships/slide" Target="slides/slide34.xml"/><Relationship Id="rId87" Type="http://schemas.openxmlformats.org/officeDocument/2006/relationships/font" Target="fonts/WorkSansRegular-regular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WorkSansRegular-italic.fntdata"/><Relationship Id="rId80" Type="http://schemas.openxmlformats.org/officeDocument/2006/relationships/font" Target="fonts/HelveticaNeue-boldItalic.fntdata"/><Relationship Id="rId82" Type="http://schemas.openxmlformats.org/officeDocument/2006/relationships/font" Target="fonts/HelveticaNeueLight-bold.fntdata"/><Relationship Id="rId81" Type="http://schemas.openxmlformats.org/officeDocument/2006/relationships/font" Target="fonts/HelveticaNeue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WorkSans-regular.fntdata"/><Relationship Id="rId72" Type="http://schemas.openxmlformats.org/officeDocument/2006/relationships/font" Target="fonts/MontserratMedium-boldItalic.fntdata"/><Relationship Id="rId31" Type="http://schemas.openxmlformats.org/officeDocument/2006/relationships/slide" Target="slides/slide22.xml"/><Relationship Id="rId75" Type="http://schemas.openxmlformats.org/officeDocument/2006/relationships/font" Target="fonts/WorkSans-italic.fntdata"/><Relationship Id="rId30" Type="http://schemas.openxmlformats.org/officeDocument/2006/relationships/slide" Target="slides/slide21.xml"/><Relationship Id="rId74" Type="http://schemas.openxmlformats.org/officeDocument/2006/relationships/font" Target="fonts/WorkSans-bold.fntdata"/><Relationship Id="rId33" Type="http://schemas.openxmlformats.org/officeDocument/2006/relationships/slide" Target="slides/slide24.xml"/><Relationship Id="rId77" Type="http://schemas.openxmlformats.org/officeDocument/2006/relationships/font" Target="fonts/HelveticaNeue-regular.fntdata"/><Relationship Id="rId32" Type="http://schemas.openxmlformats.org/officeDocument/2006/relationships/slide" Target="slides/slide23.xml"/><Relationship Id="rId76" Type="http://schemas.openxmlformats.org/officeDocument/2006/relationships/font" Target="fonts/WorkSans-boldItalic.fntdata"/><Relationship Id="rId35" Type="http://schemas.openxmlformats.org/officeDocument/2006/relationships/slide" Target="slides/slide26.xml"/><Relationship Id="rId79" Type="http://schemas.openxmlformats.org/officeDocument/2006/relationships/font" Target="fonts/HelveticaNeue-italic.fntdata"/><Relationship Id="rId34" Type="http://schemas.openxmlformats.org/officeDocument/2006/relationships/slide" Target="slides/slide25.xml"/><Relationship Id="rId78" Type="http://schemas.openxmlformats.org/officeDocument/2006/relationships/font" Target="fonts/HelveticaNeue-bold.fntdata"/><Relationship Id="rId71" Type="http://schemas.openxmlformats.org/officeDocument/2006/relationships/font" Target="fonts/MontserratMedium-italic.fntdata"/><Relationship Id="rId70" Type="http://schemas.openxmlformats.org/officeDocument/2006/relationships/font" Target="fonts/MontserratMedium-bold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RobotoMedium-bold.fntdata"/><Relationship Id="rId61" Type="http://schemas.openxmlformats.org/officeDocument/2006/relationships/font" Target="fonts/RobotoMedium-regular.fntdata"/><Relationship Id="rId20" Type="http://schemas.openxmlformats.org/officeDocument/2006/relationships/slide" Target="slides/slide11.xml"/><Relationship Id="rId64" Type="http://schemas.openxmlformats.org/officeDocument/2006/relationships/font" Target="fonts/RobotoMedium-boldItalic.fntdata"/><Relationship Id="rId63" Type="http://schemas.openxmlformats.org/officeDocument/2006/relationships/font" Target="fonts/RobotoMedium-italic.fntdata"/><Relationship Id="rId22" Type="http://schemas.openxmlformats.org/officeDocument/2006/relationships/slide" Target="slides/slide13.xml"/><Relationship Id="rId66" Type="http://schemas.openxmlformats.org/officeDocument/2006/relationships/font" Target="fonts/Montserrat-bold.fntdata"/><Relationship Id="rId21" Type="http://schemas.openxmlformats.org/officeDocument/2006/relationships/slide" Target="slides/slide12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5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4.xml"/><Relationship Id="rId67" Type="http://schemas.openxmlformats.org/officeDocument/2006/relationships/font" Target="fonts/Montserrat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MontserratMedium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obotoSlab-regular.fntdata"/><Relationship Id="rId50" Type="http://schemas.openxmlformats.org/officeDocument/2006/relationships/slide" Target="slides/slide41.xml"/><Relationship Id="rId53" Type="http://schemas.openxmlformats.org/officeDocument/2006/relationships/font" Target="fonts/MontserratSemiBold-regular.fntdata"/><Relationship Id="rId52" Type="http://schemas.openxmlformats.org/officeDocument/2006/relationships/font" Target="fonts/RobotoSlab-bold.fntdata"/><Relationship Id="rId11" Type="http://schemas.openxmlformats.org/officeDocument/2006/relationships/slide" Target="slides/slide2.xml"/><Relationship Id="rId55" Type="http://schemas.openxmlformats.org/officeDocument/2006/relationships/font" Target="fonts/MontserratSemiBold-italic.fntdata"/><Relationship Id="rId10" Type="http://schemas.openxmlformats.org/officeDocument/2006/relationships/slide" Target="slides/slide1.xml"/><Relationship Id="rId54" Type="http://schemas.openxmlformats.org/officeDocument/2006/relationships/font" Target="fonts/MontserratSemiBold-bold.fntdata"/><Relationship Id="rId13" Type="http://schemas.openxmlformats.org/officeDocument/2006/relationships/slide" Target="slides/slide4.xml"/><Relationship Id="rId57" Type="http://schemas.openxmlformats.org/officeDocument/2006/relationships/font" Target="fonts/Roboto-regular.fntdata"/><Relationship Id="rId12" Type="http://schemas.openxmlformats.org/officeDocument/2006/relationships/slide" Target="slides/slide3.xml"/><Relationship Id="rId56" Type="http://schemas.openxmlformats.org/officeDocument/2006/relationships/font" Target="fonts/MontserratSemiBold-boldItalic.fntdata"/><Relationship Id="rId90" Type="http://schemas.openxmlformats.org/officeDocument/2006/relationships/font" Target="fonts/WorkSansRegular-boldItalic.fntdata"/><Relationship Id="rId15" Type="http://schemas.openxmlformats.org/officeDocument/2006/relationships/slide" Target="slides/slide6.xml"/><Relationship Id="rId59" Type="http://schemas.openxmlformats.org/officeDocument/2006/relationships/font" Target="fonts/Roboto-italic.fntdata"/><Relationship Id="rId14" Type="http://schemas.openxmlformats.org/officeDocument/2006/relationships/slide" Target="slides/slide5.xml"/><Relationship Id="rId58" Type="http://schemas.openxmlformats.org/officeDocument/2006/relationships/font" Target="fonts/Roboto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05T14:58:22.342">
    <p:pos x="762" y="1016"/>
    <p:text>@sofia@ironhack.com @sandra.boskovic@ironhack.com 
i just wanted to check if this is correct for the new syllabus. as i understand it there are  in class exercises, daily labs and only 2 projects, but what are the weekly assignments you are referring to here?</p:text>
  </p:cm>
  <p:cm authorId="1" idx="1" dt="2020-10-05T14:16:40.707">
    <p:pos x="762" y="1016"/>
    <p:text>@sofia@ironhack.com I think we should hide the part about assignments until we have them (hopefully in next C). Correct me if I am wrong, please.</p:text>
  </p:cm>
  <p:cm authorId="2" idx="1" dt="2020-10-05T14:58:22.342">
    <p:pos x="762" y="1016"/>
    <p:text>you are right Sandra! 100% doing it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0-07-14T11:47:30.303">
    <p:pos x="6000" y="0"/>
    <p:text>+himanshu.aggarwal@ironhack.com can we complete these?
_Assigned to Himanshu Aggarwal_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b19b38507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b19b38507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bd2b3b6d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bd2b3b6d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bd2b3b6d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bd2b3b6d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bd2b3b6d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bd2b3b6d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b1a4c86b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b1a4c86b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5ef0c0354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5ef0c0354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b1a4c86b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b1a4c86b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b1a4c86b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b1a4c86b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Each student has a different learning style and 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Each student will struggle with some subjects but feel at home with some others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Everyone has a different perspective and has something unique to share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can’t participate constructively, go take a walk and come back fresh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inclusive: harassment - </a:t>
            </a:r>
            <a:r>
              <a:rPr lang="en"/>
              <a:t>free</a:t>
            </a:r>
            <a:r>
              <a:rPr lang="en"/>
              <a:t> for everyone means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regardless of 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body size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Ability / disability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Ethnicity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gender identity and expression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level of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Nationality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personal appearance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Religion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sexual identity and orientation.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Discriminatory statements will not be accepted as Ironhack is an inclusive environment where everyone should be allowed to work without prejudices. Be respectful to peers and staff; if a student’s behavior impedes from the learning experience from others, then said student will be removed from the class.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Examples of unacceptable behavior include: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use of sexualized language or imagery and unwelcome sexual attention or advances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Trolling, insulting/derogatory comments, and personal or political attacks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Public or private harassment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Publishing others’ private information, such as a physical or electronic address, without explicit permission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Other conduct which could reasonably be considered inappropriate in a professional setting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1a4c86b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1a4c86b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b1a4c86b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b1a4c86b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b1a4c86b6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b1a4c86b6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bd2b3b6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bd2b3b6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9e3d645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9e3d64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b1a4c86b6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b1a4c86b6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1a4c86b6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1a4c86b6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b1a4c86b6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b1a4c86b6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b1a4c86b6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b1a4c86b6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b1a4c86b6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b1a4c86b6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b1a4c86b6_0_1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8b1a4c86b6_0_1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38e44239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38e44239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38e44239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38e44239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38e44239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38e44239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d2b3b6d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bd2b3b6d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b1a4c86b6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8b1a4c86b6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b1a4c86b6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b1a4c86b6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b1a4c86b6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b1a4c86b6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b1a4c86b6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b1a4c86b6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38e44239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a38e44239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38e44239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38e44239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a38e44239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a38e44239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8b1a4c86b6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8b1a4c86b6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b1a4c86b6_0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b1a4c86b6_0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b1a4c86b6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8b1a4c86b6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9e3d645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9e3d645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bd2b3b6d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8bd2b3b6d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c7f72681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4c7f72681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11aa28f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11aa28f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b1a4c86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b1a4c86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b1a4c86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b1a4c86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b1a4c86b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b1a4c86b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bd2b3b6d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bd2b3b6d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62" name="Google Shape;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70" name="Google Shape;17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1" name="Google Shape;1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4" name="Google Shape;1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9" name="Google Shape;1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1" name="Google Shape;18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4" name="Google Shape;1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5" name="Google Shape;18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3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" name="Google Shape;216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0" name="Google Shape;22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6" name="Google Shape;23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9" name="Google Shape;23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3" name="Google Shape;243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8" name="Google Shape;24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" name="Google Shape;25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61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Google Shape;262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2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5" name="Google Shape;265;p62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Google Shape;266;p62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7" name="Google Shape;267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3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Google Shape;270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4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3" name="Google Shape;273;p64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4" name="Google Shape;274;p64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5" name="Google Shape;275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Google Shape;278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p66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Google Shape;282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7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5" name="Google Shape;285;p67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Google Shape;286;p67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7" name="Google Shape;287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8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0" name="Google Shape;290;p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9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3" name="Google Shape;293;p69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4" name="Google Shape;294;p69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5" name="Google Shape;295;p6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0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Google Shape;298;p70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Google Shape;299;p7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2" name="Google Shape;302;p7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6" name="Google Shape;306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7" name="Google Shape;30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theme" Target="../theme/theme5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2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60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4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.xml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37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Relationship Id="rId4" Type="http://schemas.openxmlformats.org/officeDocument/2006/relationships/image" Target="../media/image33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4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4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4"/>
          <p:cNvSpPr txBox="1"/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| FULL-TIME BOOTCAMP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7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Welcome to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74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3"/>
          <p:cNvSpPr txBox="1"/>
          <p:nvPr/>
        </p:nvSpPr>
        <p:spPr>
          <a:xfrm>
            <a:off x="867325" y="2324700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Our community is incredibly </a:t>
            </a:r>
            <a:r>
              <a:rPr b="1" i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generous</a:t>
            </a:r>
            <a:endParaRPr b="1" i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2" name="Google Shape;37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150" y="1149500"/>
            <a:ext cx="3792650" cy="2844499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6720000" dist="57150">
              <a:srgbClr val="999999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4"/>
          <p:cNvSpPr txBox="1"/>
          <p:nvPr/>
        </p:nvSpPr>
        <p:spPr>
          <a:xfrm>
            <a:off x="4784300" y="21308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Adapt</a:t>
            </a:r>
            <a:endParaRPr sz="300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78" name="Google Shape;378;p84"/>
          <p:cNvSpPr txBox="1"/>
          <p:nvPr/>
        </p:nvSpPr>
        <p:spPr>
          <a:xfrm>
            <a:off x="4784375" y="2579725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This is an industry of </a:t>
            </a:r>
            <a:r>
              <a:rPr b="1" i="1" lang="en" sz="18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change</a:t>
            </a:r>
            <a:endParaRPr b="1" i="1" sz="18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9" name="Google Shape;379;p84"/>
          <p:cNvPicPr preferRelativeResize="0"/>
          <p:nvPr/>
        </p:nvPicPr>
        <p:blipFill rotWithShape="1">
          <a:blip r:embed="rId4">
            <a:alphaModFix/>
          </a:blip>
          <a:srcRect b="523" l="0" r="0" t="7657"/>
          <a:stretch/>
        </p:blipFill>
        <p:spPr>
          <a:xfrm>
            <a:off x="660250" y="1165675"/>
            <a:ext cx="4124051" cy="27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5"/>
          <p:cNvSpPr txBox="1"/>
          <p:nvPr/>
        </p:nvSpPr>
        <p:spPr>
          <a:xfrm>
            <a:off x="555450" y="2324700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Never stop </a:t>
            </a:r>
            <a:r>
              <a:rPr b="1" i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building</a:t>
            </a:r>
            <a:endParaRPr b="1" i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5" name="Google Shape;38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150" y="1140974"/>
            <a:ext cx="4292319" cy="2861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6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🥉</a:t>
            </a:r>
            <a:endParaRPr sz="9000"/>
          </a:p>
        </p:txBody>
      </p:sp>
      <p:sp>
        <p:nvSpPr>
          <p:cNvPr id="391" name="Google Shape;391;p86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Classroom Culture</a:t>
            </a: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87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⚙️</a:t>
            </a:r>
            <a:endParaRPr sz="2700"/>
          </a:p>
        </p:txBody>
      </p:sp>
      <p:sp>
        <p:nvSpPr>
          <p:cNvPr id="399" name="Google Shape;399;p87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Classroom Culture 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Our pillars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7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Integrity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87"/>
          <p:cNvSpPr txBox="1"/>
          <p:nvPr/>
        </p:nvSpPr>
        <p:spPr>
          <a:xfrm>
            <a:off x="968575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are our work, be honest! 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Show up on time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Refrain from any work outside the scope of the class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8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87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Accountability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87"/>
          <p:cNvSpPr txBox="1"/>
          <p:nvPr/>
        </p:nvSpPr>
        <p:spPr>
          <a:xfrm>
            <a:off x="3658930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Ask for help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Provide help to others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Put in time outside of class to be successful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87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87"/>
          <p:cNvSpPr txBox="1"/>
          <p:nvPr/>
        </p:nvSpPr>
        <p:spPr>
          <a:xfrm>
            <a:off x="6349263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Be supportive of the skill level, goals and aspirations of others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are here for you!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Give constant, constructive feedback.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87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⛹️</a:t>
            </a:r>
            <a:endParaRPr sz="2700"/>
          </a:p>
        </p:txBody>
      </p:sp>
      <p:sp>
        <p:nvSpPr>
          <p:cNvPr id="409" name="Google Shape;409;p87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😌</a:t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8"/>
          <p:cNvSpPr txBox="1"/>
          <p:nvPr/>
        </p:nvSpPr>
        <p:spPr>
          <a:xfrm>
            <a:off x="585600" y="1781846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learn together,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as a team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8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88"/>
          <p:cNvSpPr txBox="1"/>
          <p:nvPr/>
        </p:nvSpPr>
        <p:spPr>
          <a:xfrm>
            <a:off x="682000" y="24589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will promote collaboration often, this is part of your learning experience. </a:t>
            </a:r>
            <a:r>
              <a:rPr lang="en" sz="24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Leverage peer knowledge and make the most out of it!</a:t>
            </a:r>
            <a:endParaRPr sz="24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We can’t leave any students behind so help yourself by helping the others. Teaching is the best way to learn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9"/>
          <p:cNvSpPr txBox="1"/>
          <p:nvPr/>
        </p:nvSpPr>
        <p:spPr>
          <a:xfrm>
            <a:off x="682000" y="29161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share the same space for a long time...</a:t>
            </a:r>
            <a:endParaRPr sz="24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If you’re not at your best, nobody else can be</a:t>
            </a:r>
            <a:endParaRPr sz="24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Respect is a must.</a:t>
            </a: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 The Ironhack community is a harassment-free experience for everyone.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89"/>
          <p:cNvSpPr txBox="1"/>
          <p:nvPr/>
        </p:nvSpPr>
        <p:spPr>
          <a:xfrm>
            <a:off x="585600" y="1781850"/>
            <a:ext cx="7885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Everyone is unique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 respectful,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empathise &amp; value others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8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0"/>
          <p:cNvSpPr txBox="1"/>
          <p:nvPr/>
        </p:nvSpPr>
        <p:spPr>
          <a:xfrm>
            <a:off x="585600" y="1781850"/>
            <a:ext cx="7885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Courageous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&amp; trust the process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9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90"/>
          <p:cNvSpPr txBox="1"/>
          <p:nvPr/>
        </p:nvSpPr>
        <p:spPr>
          <a:xfrm>
            <a:off x="682000" y="24589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You’re out of your comfort zone... That’s where learning happens, embrace it</a:t>
            </a:r>
            <a:r>
              <a:rPr lang="en" sz="24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4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Be vulnerable and transparent about what you know and what you don't know. Share how you are feeling with others, you are not alone. You will feel lost and hopeless sometimes: Hang in there, it gets better. 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6" name="Google Shape;43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1143000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91"/>
          <p:cNvSpPr txBox="1"/>
          <p:nvPr/>
        </p:nvSpPr>
        <p:spPr>
          <a:xfrm>
            <a:off x="4891050" y="406010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BoJack Horseman  - Netflix Originals 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2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🚓</a:t>
            </a:r>
            <a:endParaRPr sz="9000"/>
          </a:p>
        </p:txBody>
      </p:sp>
      <p:sp>
        <p:nvSpPr>
          <p:cNvPr id="443" name="Google Shape;443;p92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Rules</a:t>
            </a:r>
            <a:endParaRPr b="1" sz="5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Complete all the requirements for all  your projects on time.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Follow code of conduct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Miss no more than 3 days of class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 tardies is one skipped day.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9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Graduate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must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9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 O N T H L Y  G L O B A L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93"/>
          <p:cNvSpPr txBox="1"/>
          <p:nvPr/>
        </p:nvSpPr>
        <p:spPr>
          <a:xfrm>
            <a:off x="6336612" y="1838279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🎓</a:t>
            </a:r>
            <a:endParaRPr sz="9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4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🦜</a:t>
            </a:r>
            <a:endParaRPr sz="9000"/>
          </a:p>
        </p:txBody>
      </p:sp>
      <p:sp>
        <p:nvSpPr>
          <p:cNvPr id="457" name="Google Shape;457;p94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endParaRPr b="1" sz="5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95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⌨️</a:t>
            </a:r>
            <a:endParaRPr sz="2700"/>
          </a:p>
        </p:txBody>
      </p:sp>
      <p:sp>
        <p:nvSpPr>
          <p:cNvPr id="465" name="Google Shape;465;p95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Ways to give feedback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" name="Google Shape;46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95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Surveys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95"/>
          <p:cNvSpPr txBox="1"/>
          <p:nvPr/>
        </p:nvSpPr>
        <p:spPr>
          <a:xfrm>
            <a:off x="968575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One survey per unit 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going</a:t>
            </a: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 to pop-up in your student portal. 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sure you submit it timely. We will insist.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9" name="Google Shape;469;p9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95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1:1s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95"/>
          <p:cNvSpPr txBox="1"/>
          <p:nvPr/>
        </p:nvSpPr>
        <p:spPr>
          <a:xfrm>
            <a:off x="3658930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You can have a 1:1 </a:t>
            </a: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with</a:t>
            </a: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 your teacher, teacher assistant or Program Manager per unit. 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proactive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about it, we want to learn about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experience.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2" name="Google Shape;472;p95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 Platform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95"/>
          <p:cNvSpPr txBox="1"/>
          <p:nvPr/>
        </p:nvSpPr>
        <p:spPr>
          <a:xfrm>
            <a:off x="6349275" y="2527800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On the student Portal, you can rate every lesson or lab with ricket scale. 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doing so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thoughtfully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we can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address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problems and improve resources.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4" name="Google Shape;474;p95"/>
          <p:cNvSpPr txBox="1"/>
          <p:nvPr/>
        </p:nvSpPr>
        <p:spPr>
          <a:xfrm>
            <a:off x="3573775" y="1488750"/>
            <a:ext cx="1049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💬</a:t>
            </a:r>
            <a:endParaRPr sz="2700"/>
          </a:p>
        </p:txBody>
      </p:sp>
      <p:sp>
        <p:nvSpPr>
          <p:cNvPr id="475" name="Google Shape;475;p95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⁉️</a:t>
            </a:r>
            <a:endParaRPr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6"/>
          <p:cNvSpPr txBox="1"/>
          <p:nvPr/>
        </p:nvSpPr>
        <p:spPr>
          <a:xfrm>
            <a:off x="565350" y="1243425"/>
            <a:ext cx="80133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96"/>
          <p:cNvSpPr txBox="1"/>
          <p:nvPr/>
        </p:nvSpPr>
        <p:spPr>
          <a:xfrm>
            <a:off x="722300" y="715150"/>
            <a:ext cx="7929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to expect? 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 &amp; Activities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96"/>
          <p:cNvSpPr txBox="1"/>
          <p:nvPr/>
        </p:nvSpPr>
        <p:spPr>
          <a:xfrm>
            <a:off x="1210225" y="1613650"/>
            <a:ext cx="65646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DC5F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Labs</a:t>
            </a:r>
            <a:endParaRPr b="1" sz="1500">
              <a:solidFill>
                <a:srgbClr val="2DC5F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Labs will be assigned in a majority of class days. Approach them as a collaborative way to practice and identify concepts that may still be a bit blurry to you.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These are checked for completion only! 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DC5F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Assignments</a:t>
            </a:r>
            <a:b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Assignments are weekly activities that encompass what was taught during a unit.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You will receive feedback on these!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9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7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🚓</a:t>
            </a:r>
            <a:endParaRPr sz="9000"/>
          </a:p>
        </p:txBody>
      </p:sp>
      <p:sp>
        <p:nvSpPr>
          <p:cNvPr id="489" name="Google Shape;489;p97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Structure</a:t>
            </a:r>
            <a:endParaRPr b="1" sz="5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8"/>
          <p:cNvSpPr txBox="1"/>
          <p:nvPr/>
        </p:nvSpPr>
        <p:spPr>
          <a:xfrm>
            <a:off x="7525950" y="478513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98"/>
          <p:cNvSpPr txBox="1"/>
          <p:nvPr/>
        </p:nvSpPr>
        <p:spPr>
          <a:xfrm>
            <a:off x="7458550" y="430425"/>
            <a:ext cx="13851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Graduation</a:t>
            </a:r>
            <a:endParaRPr b="1" sz="1200" u="sng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98"/>
          <p:cNvSpPr txBox="1"/>
          <p:nvPr/>
        </p:nvSpPr>
        <p:spPr>
          <a:xfrm>
            <a:off x="4275" y="2499550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Day 1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Excitement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98"/>
          <p:cNvSpPr txBox="1"/>
          <p:nvPr/>
        </p:nvSpPr>
        <p:spPr>
          <a:xfrm>
            <a:off x="964525" y="3421138"/>
            <a:ext cx="963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This is starting to feel like too much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98"/>
          <p:cNvSpPr txBox="1"/>
          <p:nvPr/>
        </p:nvSpPr>
        <p:spPr>
          <a:xfrm>
            <a:off x="2027175" y="4278900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Feeling lost</a:t>
            </a:r>
            <a:endParaRPr sz="1200">
              <a:solidFill>
                <a:srgbClr val="F27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98"/>
          <p:cNvSpPr txBox="1"/>
          <p:nvPr/>
        </p:nvSpPr>
        <p:spPr>
          <a:xfrm>
            <a:off x="3940775" y="1623875"/>
            <a:ext cx="1583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 got it! 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It worked out!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98"/>
          <p:cNvSpPr txBox="1"/>
          <p:nvPr/>
        </p:nvSpPr>
        <p:spPr>
          <a:xfrm>
            <a:off x="5339300" y="2395325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It’s all new again!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98"/>
          <p:cNvSpPr txBox="1"/>
          <p:nvPr/>
        </p:nvSpPr>
        <p:spPr>
          <a:xfrm>
            <a:off x="5953300" y="3858738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 a</a:t>
            </a: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 lost. That’s OK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98"/>
          <p:cNvSpPr txBox="1"/>
          <p:nvPr/>
        </p:nvSpPr>
        <p:spPr>
          <a:xfrm>
            <a:off x="7338350" y="2007263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Back to getting it!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98"/>
          <p:cNvSpPr txBox="1"/>
          <p:nvPr/>
        </p:nvSpPr>
        <p:spPr>
          <a:xfrm>
            <a:off x="2367050" y="3457625"/>
            <a:ext cx="587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😱</a:t>
            </a:r>
            <a:endParaRPr sz="2400"/>
          </a:p>
        </p:txBody>
      </p:sp>
      <p:sp>
        <p:nvSpPr>
          <p:cNvPr id="504" name="Google Shape;504;p98"/>
          <p:cNvSpPr txBox="1"/>
          <p:nvPr/>
        </p:nvSpPr>
        <p:spPr>
          <a:xfrm>
            <a:off x="1566475" y="2499550"/>
            <a:ext cx="748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🤯</a:t>
            </a:r>
            <a:endParaRPr sz="2400"/>
          </a:p>
        </p:txBody>
      </p:sp>
      <p:sp>
        <p:nvSpPr>
          <p:cNvPr id="505" name="Google Shape;505;p98"/>
          <p:cNvSpPr txBox="1"/>
          <p:nvPr/>
        </p:nvSpPr>
        <p:spPr>
          <a:xfrm>
            <a:off x="5605850" y="1968925"/>
            <a:ext cx="587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😫</a:t>
            </a:r>
            <a:endParaRPr sz="2400"/>
          </a:p>
        </p:txBody>
      </p:sp>
      <p:sp>
        <p:nvSpPr>
          <p:cNvPr id="506" name="Google Shape;506;p98"/>
          <p:cNvSpPr txBox="1"/>
          <p:nvPr/>
        </p:nvSpPr>
        <p:spPr>
          <a:xfrm>
            <a:off x="6242600" y="3421150"/>
            <a:ext cx="748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🤔</a:t>
            </a:r>
            <a:endParaRPr sz="2400"/>
          </a:p>
        </p:txBody>
      </p:sp>
      <p:sp>
        <p:nvSpPr>
          <p:cNvPr id="507" name="Google Shape;507;p98"/>
          <p:cNvSpPr txBox="1"/>
          <p:nvPr/>
        </p:nvSpPr>
        <p:spPr>
          <a:xfrm>
            <a:off x="8560625" y="199425"/>
            <a:ext cx="368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33333"/>
                </a:solidFill>
                <a:highlight>
                  <a:srgbClr val="FFFFFF"/>
                </a:highlight>
              </a:rPr>
              <a:t>🚀</a:t>
            </a:r>
            <a:endParaRPr sz="2700"/>
          </a:p>
        </p:txBody>
      </p:sp>
      <p:sp>
        <p:nvSpPr>
          <p:cNvPr id="508" name="Google Shape;508;p98"/>
          <p:cNvSpPr txBox="1"/>
          <p:nvPr/>
        </p:nvSpPr>
        <p:spPr>
          <a:xfrm>
            <a:off x="4462975" y="1201025"/>
            <a:ext cx="65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🤩</a:t>
            </a:r>
            <a:endParaRPr sz="2400"/>
          </a:p>
        </p:txBody>
      </p:sp>
      <p:sp>
        <p:nvSpPr>
          <p:cNvPr id="509" name="Google Shape;509;p98"/>
          <p:cNvSpPr/>
          <p:nvPr/>
        </p:nvSpPr>
        <p:spPr>
          <a:xfrm>
            <a:off x="491225" y="818725"/>
            <a:ext cx="8033125" cy="3460425"/>
          </a:xfrm>
          <a:custGeom>
            <a:rect b="b" l="l" r="r" t="t"/>
            <a:pathLst>
              <a:path extrusionOk="0" h="138417" w="321325">
                <a:moveTo>
                  <a:pt x="0" y="101329"/>
                </a:moveTo>
                <a:cubicBezTo>
                  <a:pt x="2633" y="99659"/>
                  <a:pt x="8669" y="91440"/>
                  <a:pt x="15797" y="91311"/>
                </a:cubicBezTo>
                <a:cubicBezTo>
                  <a:pt x="22925" y="91183"/>
                  <a:pt x="34676" y="94779"/>
                  <a:pt x="42767" y="100558"/>
                </a:cubicBezTo>
                <a:cubicBezTo>
                  <a:pt x="50858" y="106337"/>
                  <a:pt x="56508" y="119758"/>
                  <a:pt x="64342" y="125987"/>
                </a:cubicBezTo>
                <a:cubicBezTo>
                  <a:pt x="72176" y="132216"/>
                  <a:pt x="80717" y="140499"/>
                  <a:pt x="89771" y="137930"/>
                </a:cubicBezTo>
                <a:cubicBezTo>
                  <a:pt x="98825" y="135361"/>
                  <a:pt x="109164" y="122904"/>
                  <a:pt x="118667" y="110575"/>
                </a:cubicBezTo>
                <a:cubicBezTo>
                  <a:pt x="128171" y="98246"/>
                  <a:pt x="135491" y="72433"/>
                  <a:pt x="146792" y="63957"/>
                </a:cubicBezTo>
                <a:cubicBezTo>
                  <a:pt x="158094" y="55481"/>
                  <a:pt x="175046" y="53939"/>
                  <a:pt x="186476" y="59718"/>
                </a:cubicBezTo>
                <a:cubicBezTo>
                  <a:pt x="197906" y="65497"/>
                  <a:pt x="204392" y="94587"/>
                  <a:pt x="215372" y="98632"/>
                </a:cubicBezTo>
                <a:cubicBezTo>
                  <a:pt x="226353" y="102678"/>
                  <a:pt x="242149" y="90220"/>
                  <a:pt x="252359" y="83991"/>
                </a:cubicBezTo>
                <a:cubicBezTo>
                  <a:pt x="262569" y="77762"/>
                  <a:pt x="270724" y="67810"/>
                  <a:pt x="276632" y="61260"/>
                </a:cubicBezTo>
                <a:cubicBezTo>
                  <a:pt x="282540" y="54710"/>
                  <a:pt x="280356" y="54902"/>
                  <a:pt x="287805" y="44692"/>
                </a:cubicBezTo>
                <a:cubicBezTo>
                  <a:pt x="295254" y="34482"/>
                  <a:pt x="315738" y="7449"/>
                  <a:pt x="321325" y="0"/>
                </a:cubicBezTo>
              </a:path>
            </a:pathLst>
          </a:custGeom>
          <a:noFill/>
          <a:ln cap="flat" cmpd="sng" w="28575">
            <a:solidFill>
              <a:srgbClr val="2DC5F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0" name="Google Shape;510;p98"/>
          <p:cNvSpPr txBox="1"/>
          <p:nvPr/>
        </p:nvSpPr>
        <p:spPr>
          <a:xfrm>
            <a:off x="7227825" y="1481225"/>
            <a:ext cx="659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🏆</a:t>
            </a:r>
            <a:endParaRPr sz="2400"/>
          </a:p>
        </p:txBody>
      </p:sp>
      <p:sp>
        <p:nvSpPr>
          <p:cNvPr id="511" name="Google Shape;511;p98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to expect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Emotional Rollercoaster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98"/>
          <p:cNvSpPr txBox="1"/>
          <p:nvPr/>
        </p:nvSpPr>
        <p:spPr>
          <a:xfrm>
            <a:off x="284475" y="1901225"/>
            <a:ext cx="587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😄</a:t>
            </a:r>
            <a:endParaRPr sz="2400"/>
          </a:p>
        </p:txBody>
      </p:sp>
      <p:sp>
        <p:nvSpPr>
          <p:cNvPr id="513" name="Google Shape;513;p98"/>
          <p:cNvSpPr txBox="1"/>
          <p:nvPr/>
        </p:nvSpPr>
        <p:spPr>
          <a:xfrm>
            <a:off x="3680775" y="3113938"/>
            <a:ext cx="963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Putting in the work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98"/>
          <p:cNvSpPr txBox="1"/>
          <p:nvPr/>
        </p:nvSpPr>
        <p:spPr>
          <a:xfrm>
            <a:off x="3033650" y="2634450"/>
            <a:ext cx="801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🏋🏿</a:t>
            </a:r>
            <a:endParaRPr sz="2400"/>
          </a:p>
        </p:txBody>
      </p:sp>
      <p:sp>
        <p:nvSpPr>
          <p:cNvPr id="515" name="Google Shape;515;p98"/>
          <p:cNvSpPr txBox="1"/>
          <p:nvPr/>
        </p:nvSpPr>
        <p:spPr>
          <a:xfrm>
            <a:off x="6838275" y="2799138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 have some tools I can use to manage.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98"/>
          <p:cNvSpPr txBox="1"/>
          <p:nvPr/>
        </p:nvSpPr>
        <p:spPr>
          <a:xfrm>
            <a:off x="6551900" y="2172900"/>
            <a:ext cx="42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⚒️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25" y="807925"/>
            <a:ext cx="4468350" cy="29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99"/>
          <p:cNvSpPr/>
          <p:nvPr/>
        </p:nvSpPr>
        <p:spPr>
          <a:xfrm>
            <a:off x="1766106" y="1379553"/>
            <a:ext cx="4252800" cy="2948100"/>
          </a:xfrm>
          <a:prstGeom prst="rect">
            <a:avLst/>
          </a:prstGeom>
          <a:noFill/>
          <a:ln cap="flat" cmpd="sng" w="1905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99"/>
          <p:cNvSpPr txBox="1"/>
          <p:nvPr/>
        </p:nvSpPr>
        <p:spPr>
          <a:xfrm>
            <a:off x="6133898" y="1385900"/>
            <a:ext cx="8133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9 am - 10 am</a:t>
            </a:r>
            <a:endParaRPr sz="5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99"/>
          <p:cNvSpPr txBox="1"/>
          <p:nvPr/>
        </p:nvSpPr>
        <p:spPr>
          <a:xfrm>
            <a:off x="7118970" y="1385900"/>
            <a:ext cx="16068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Reviews / Activity / Ritual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99"/>
          <p:cNvSpPr txBox="1"/>
          <p:nvPr/>
        </p:nvSpPr>
        <p:spPr>
          <a:xfrm>
            <a:off x="6133898" y="1707350"/>
            <a:ext cx="10458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am - 13 am</a:t>
            </a:r>
            <a:endParaRPr sz="5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99"/>
          <p:cNvSpPr txBox="1"/>
          <p:nvPr/>
        </p:nvSpPr>
        <p:spPr>
          <a:xfrm>
            <a:off x="7118970" y="1707350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Class &amp; Exercises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99"/>
          <p:cNvSpPr txBox="1"/>
          <p:nvPr/>
        </p:nvSpPr>
        <p:spPr>
          <a:xfrm>
            <a:off x="6133898" y="2043125"/>
            <a:ext cx="9588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 pm</a:t>
            </a:r>
            <a:r>
              <a:rPr b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- 2 pm</a:t>
            </a:r>
            <a:endParaRPr sz="5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99"/>
          <p:cNvSpPr txBox="1"/>
          <p:nvPr/>
        </p:nvSpPr>
        <p:spPr>
          <a:xfrm>
            <a:off x="7118970" y="2043113"/>
            <a:ext cx="852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latin typeface="Montserrat"/>
                <a:ea typeface="Montserrat"/>
                <a:cs typeface="Montserrat"/>
                <a:sym typeface="Montserrat"/>
              </a:rPr>
              <a:t>Lunch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99"/>
          <p:cNvSpPr txBox="1"/>
          <p:nvPr/>
        </p:nvSpPr>
        <p:spPr>
          <a:xfrm>
            <a:off x="6133898" y="2698325"/>
            <a:ext cx="9588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pm - 6 pm</a:t>
            </a:r>
            <a:endParaRPr sz="5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99"/>
          <p:cNvSpPr txBox="1"/>
          <p:nvPr/>
        </p:nvSpPr>
        <p:spPr>
          <a:xfrm>
            <a:off x="7118970" y="2698325"/>
            <a:ext cx="14838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Labs &amp; Challenges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99"/>
          <p:cNvSpPr txBox="1"/>
          <p:nvPr/>
        </p:nvSpPr>
        <p:spPr>
          <a:xfrm>
            <a:off x="3852775" y="3948125"/>
            <a:ext cx="1744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64C3F5"/>
                </a:solidFill>
                <a:latin typeface="Montserrat"/>
                <a:ea typeface="Montserrat"/>
                <a:cs typeface="Montserrat"/>
                <a:sym typeface="Montserrat"/>
              </a:rPr>
              <a:t>A Typical Day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99"/>
          <p:cNvSpPr txBox="1"/>
          <p:nvPr/>
        </p:nvSpPr>
        <p:spPr>
          <a:xfrm>
            <a:off x="6133898" y="2347925"/>
            <a:ext cx="9588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2 pm </a:t>
            </a:r>
            <a:r>
              <a:rPr b="1" lang="en" sz="9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- 5 pm </a:t>
            </a:r>
            <a:endParaRPr sz="5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99"/>
          <p:cNvSpPr txBox="1"/>
          <p:nvPr/>
        </p:nvSpPr>
        <p:spPr>
          <a:xfrm>
            <a:off x="7118970" y="2347925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Class &amp; Exercises</a:t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99"/>
          <p:cNvSpPr txBox="1"/>
          <p:nvPr/>
        </p:nvSpPr>
        <p:spPr>
          <a:xfrm>
            <a:off x="1128725" y="5024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075" y="796825"/>
            <a:ext cx="3549850" cy="35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76"/>
          <p:cNvSpPr txBox="1"/>
          <p:nvPr/>
        </p:nvSpPr>
        <p:spPr>
          <a:xfrm>
            <a:off x="344750" y="2324700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It won’t come </a:t>
            </a:r>
            <a:r>
              <a:rPr b="1" i="1" lang="en" sz="2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easy</a:t>
            </a:r>
            <a:endParaRPr b="1" i="1" sz="2000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25" name="Google Shape;325;p76"/>
          <p:cNvCxnSpPr/>
          <p:nvPr/>
        </p:nvCxnSpPr>
        <p:spPr>
          <a:xfrm>
            <a:off x="1608025" y="2738800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76"/>
          <p:cNvSpPr txBox="1"/>
          <p:nvPr/>
        </p:nvSpPr>
        <p:spPr>
          <a:xfrm>
            <a:off x="6202725" y="43837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How I met your mother (original series)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03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💰</a:t>
            </a:r>
            <a:endParaRPr sz="2700"/>
          </a:p>
        </p:txBody>
      </p:sp>
      <p:sp>
        <p:nvSpPr>
          <p:cNvPr id="557" name="Google Shape;557;p103"/>
          <p:cNvSpPr txBox="1"/>
          <p:nvPr/>
        </p:nvSpPr>
        <p:spPr>
          <a:xfrm>
            <a:off x="561575" y="654875"/>
            <a:ext cx="7685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Project-based &amp; active learning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8" name="Google Shape;55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03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Healthcare for all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103"/>
          <p:cNvSpPr txBox="1"/>
          <p:nvPr/>
        </p:nvSpPr>
        <p:spPr>
          <a:xfrm>
            <a:off x="968575" y="2299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Help an NGO that enables access to healthcare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identify from their database the past donors that are most likely to make another donation for the cause.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1" name="Google Shape;561;p10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103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Customer Analysis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103"/>
          <p:cNvSpPr txBox="1"/>
          <p:nvPr/>
        </p:nvSpPr>
        <p:spPr>
          <a:xfrm>
            <a:off x="3658930" y="2299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Understand customer demographics and buying behavior.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predictive analytics to analyze the most profitable customers and how they interact. Increase profitable customer response, retention, and growth.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4" name="Google Shape;564;p103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Banking</a:t>
            </a:r>
            <a:endParaRPr b="1" sz="12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103"/>
          <p:cNvSpPr txBox="1"/>
          <p:nvPr/>
        </p:nvSpPr>
        <p:spPr>
          <a:xfrm>
            <a:off x="6349275" y="2299200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Improve a bank’s understanding of customers.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the </a:t>
            </a:r>
            <a:r>
              <a:rPr i="1"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good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clients to whom they can offer services. Identify the </a:t>
            </a:r>
            <a:r>
              <a:rPr i="1"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clients that have to watch to minimize the losses.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6" name="Google Shape;566;p103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🛍️</a:t>
            </a:r>
            <a:endParaRPr sz="2700"/>
          </a:p>
        </p:txBody>
      </p:sp>
      <p:sp>
        <p:nvSpPr>
          <p:cNvPr id="567" name="Google Shape;567;p103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👩🏽‍⚕️</a:t>
            </a:r>
            <a:endParaRPr sz="2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04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🏡</a:t>
            </a:r>
            <a:endParaRPr sz="2700"/>
          </a:p>
        </p:txBody>
      </p:sp>
      <p:sp>
        <p:nvSpPr>
          <p:cNvPr id="574" name="Google Shape;574;p104"/>
          <p:cNvSpPr txBox="1"/>
          <p:nvPr/>
        </p:nvSpPr>
        <p:spPr>
          <a:xfrm>
            <a:off x="561575" y="654875"/>
            <a:ext cx="7685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Methodology |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Project-based &amp; active learning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04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Movie Marketplace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104"/>
          <p:cNvSpPr txBox="1"/>
          <p:nvPr/>
        </p:nvSpPr>
        <p:spPr>
          <a:xfrm>
            <a:off x="968575" y="2299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Use the Sakila database of movie rentals.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 around with SQL to extract useful information about actors and directors and their movies. Help them clead their database from non-active users and other useless data.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8" name="Google Shape;578;p10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104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Real-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estate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104"/>
          <p:cNvSpPr txBox="1"/>
          <p:nvPr/>
        </p:nvSpPr>
        <p:spPr>
          <a:xfrm>
            <a:off x="6349275" y="2290809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Predict the selling prices of houses based on a variety of features. </a:t>
            </a: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 a model that will predict the price of a house. Explore and understand which factors are responsible for higher property value.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1" name="Google Shape;581;p104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📽️</a:t>
            </a:r>
            <a:endParaRPr sz="2700"/>
          </a:p>
        </p:txBody>
      </p:sp>
      <p:pic>
        <p:nvPicPr>
          <p:cNvPr id="582" name="Google Shape;58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4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Song Recommender</a:t>
            </a:r>
            <a:endParaRPr b="1" sz="12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104"/>
          <p:cNvSpPr txBox="1"/>
          <p:nvPr/>
        </p:nvSpPr>
        <p:spPr>
          <a:xfrm>
            <a:off x="3658930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Help Gnod improve their recommender so that the company can grow their business. </a:t>
            </a:r>
            <a:endParaRPr b="1" sz="10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They expect you to bring a mix of technical expertise and business mindset to the table.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5" name="Google Shape;585;p104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🎵</a:t>
            </a:r>
            <a:endParaRPr sz="2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10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STACK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2" name="Google Shape;592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2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05"/>
          <p:cNvSpPr txBox="1"/>
          <p:nvPr/>
        </p:nvSpPr>
        <p:spPr>
          <a:xfrm>
            <a:off x="3279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105"/>
          <p:cNvSpPr txBox="1"/>
          <p:nvPr/>
        </p:nvSpPr>
        <p:spPr>
          <a:xfrm>
            <a:off x="32790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5" name="Google Shape;595;p105"/>
          <p:cNvSpPr txBox="1"/>
          <p:nvPr/>
        </p:nvSpPr>
        <p:spPr>
          <a:xfrm>
            <a:off x="3279000" y="34830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96" name="Google Shape;596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1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05"/>
          <p:cNvSpPr txBox="1"/>
          <p:nvPr/>
        </p:nvSpPr>
        <p:spPr>
          <a:xfrm>
            <a:off x="738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Excel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105"/>
          <p:cNvSpPr txBox="1"/>
          <p:nvPr/>
        </p:nvSpPr>
        <p:spPr>
          <a:xfrm>
            <a:off x="738000" y="30567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Joins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9" name="Google Shape;599;p105"/>
          <p:cNvSpPr txBox="1"/>
          <p:nvPr/>
        </p:nvSpPr>
        <p:spPr>
          <a:xfrm>
            <a:off x="738000" y="35592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Macros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00" name="Google Shape;600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07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05"/>
          <p:cNvSpPr txBox="1"/>
          <p:nvPr/>
        </p:nvSpPr>
        <p:spPr>
          <a:xfrm>
            <a:off x="593215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105"/>
          <p:cNvSpPr txBox="1"/>
          <p:nvPr/>
        </p:nvSpPr>
        <p:spPr>
          <a:xfrm>
            <a:off x="5932150" y="2675700"/>
            <a:ext cx="2586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Queries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Subqueries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Order of 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processing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10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p105"/>
          <p:cNvSpPr txBox="1"/>
          <p:nvPr/>
        </p:nvSpPr>
        <p:spPr>
          <a:xfrm>
            <a:off x="738000" y="25995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Gathering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6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 b="1"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106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STACK</a:t>
            </a:r>
            <a:endParaRPr b="1"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2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06"/>
          <p:cNvSpPr txBox="1"/>
          <p:nvPr/>
        </p:nvSpPr>
        <p:spPr>
          <a:xfrm>
            <a:off x="3279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106"/>
          <p:cNvSpPr txBox="1"/>
          <p:nvPr/>
        </p:nvSpPr>
        <p:spPr>
          <a:xfrm>
            <a:off x="32790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Public Speaking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4" name="Google Shape;614;p106"/>
          <p:cNvSpPr txBox="1"/>
          <p:nvPr/>
        </p:nvSpPr>
        <p:spPr>
          <a:xfrm>
            <a:off x="3279000" y="32544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Storytelling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5" name="Google Shape;615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6"/>
          <p:cNvSpPr txBox="1"/>
          <p:nvPr/>
        </p:nvSpPr>
        <p:spPr>
          <a:xfrm>
            <a:off x="738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Tableau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106"/>
          <p:cNvSpPr txBox="1"/>
          <p:nvPr/>
        </p:nvSpPr>
        <p:spPr>
          <a:xfrm>
            <a:off x="7380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Visualizations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8" name="Google Shape;618;p106"/>
          <p:cNvSpPr txBox="1"/>
          <p:nvPr/>
        </p:nvSpPr>
        <p:spPr>
          <a:xfrm>
            <a:off x="738000" y="32544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9" name="Google Shape;619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07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06"/>
          <p:cNvSpPr txBox="1"/>
          <p:nvPr/>
        </p:nvSpPr>
        <p:spPr>
          <a:xfrm>
            <a:off x="593215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Agile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10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106"/>
          <p:cNvSpPr txBox="1"/>
          <p:nvPr/>
        </p:nvSpPr>
        <p:spPr>
          <a:xfrm>
            <a:off x="3279000" y="37116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Slides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106"/>
          <p:cNvSpPr txBox="1"/>
          <p:nvPr/>
        </p:nvSpPr>
        <p:spPr>
          <a:xfrm>
            <a:off x="60222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4" name="Google Shape;624;p106"/>
          <p:cNvSpPr txBox="1"/>
          <p:nvPr/>
        </p:nvSpPr>
        <p:spPr>
          <a:xfrm>
            <a:off x="6022200" y="32544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Lean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106"/>
          <p:cNvSpPr txBox="1"/>
          <p:nvPr/>
        </p:nvSpPr>
        <p:spPr>
          <a:xfrm>
            <a:off x="6022200" y="37116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Rituals &amp; Values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0"/>
          <p:cNvSpPr txBox="1"/>
          <p:nvPr/>
        </p:nvSpPr>
        <p:spPr>
          <a:xfrm>
            <a:off x="7455775" y="357299"/>
            <a:ext cx="13092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👇</a:t>
            </a:r>
            <a:endParaRPr sz="9000"/>
          </a:p>
        </p:txBody>
      </p:sp>
      <p:sp>
        <p:nvSpPr>
          <p:cNvPr id="646" name="Google Shape;646;p110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you ready?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1"/>
          <p:cNvSpPr txBox="1"/>
          <p:nvPr/>
        </p:nvSpPr>
        <p:spPr>
          <a:xfrm>
            <a:off x="1143300" y="1628150"/>
            <a:ext cx="6412800" cy="3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comfortable not knowing everything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resourceful and adaptive when solving problems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willing to make mistakes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patient and supportive of others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attentive in class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Spend the time necessary to complete </a:t>
            </a:r>
            <a:r>
              <a:rPr lang="en" sz="1600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all the homework</a:t>
            </a:r>
            <a:endParaRPr sz="1600" u="sng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111"/>
          <p:cNvSpPr txBox="1"/>
          <p:nvPr/>
        </p:nvSpPr>
        <p:spPr>
          <a:xfrm>
            <a:off x="585600" y="757000"/>
            <a:ext cx="7937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Advice</a:t>
            </a: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+6.000 ironhackers</a:t>
            </a:r>
            <a:endParaRPr b="1"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1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2"/>
          <p:cNvSpPr txBox="1"/>
          <p:nvPr/>
        </p:nvSpPr>
        <p:spPr>
          <a:xfrm>
            <a:off x="585600" y="757000"/>
            <a:ext cx="2211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</a:t>
            </a:r>
            <a:endParaRPr b="1"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EXCITED!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9" name="Google Shape;65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225" y="2172227"/>
            <a:ext cx="4060125" cy="2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12"/>
          <p:cNvPicPr preferRelativeResize="0"/>
          <p:nvPr/>
        </p:nvPicPr>
        <p:blipFill rotWithShape="1">
          <a:blip r:embed="rId4">
            <a:alphaModFix/>
          </a:blip>
          <a:srcRect b="44261" l="0" r="0" t="0"/>
          <a:stretch/>
        </p:blipFill>
        <p:spPr>
          <a:xfrm>
            <a:off x="2341250" y="654876"/>
            <a:ext cx="4060125" cy="12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12"/>
          <p:cNvPicPr preferRelativeResize="0"/>
          <p:nvPr/>
        </p:nvPicPr>
        <p:blipFill rotWithShape="1">
          <a:blip r:embed="rId4">
            <a:alphaModFix/>
          </a:blip>
          <a:srcRect b="44261" l="59648" r="0" t="0"/>
          <a:stretch/>
        </p:blipFill>
        <p:spPr>
          <a:xfrm>
            <a:off x="6695025" y="654875"/>
            <a:ext cx="1638326" cy="12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12"/>
          <p:cNvPicPr preferRelativeResize="0"/>
          <p:nvPr/>
        </p:nvPicPr>
        <p:blipFill rotWithShape="1">
          <a:blip r:embed="rId4">
            <a:alphaModFix/>
          </a:blip>
          <a:srcRect b="0" l="59648" r="0" t="0"/>
          <a:stretch/>
        </p:blipFill>
        <p:spPr>
          <a:xfrm>
            <a:off x="2341250" y="2172225"/>
            <a:ext cx="1638325" cy="22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112"/>
          <p:cNvSpPr txBox="1"/>
          <p:nvPr/>
        </p:nvSpPr>
        <p:spPr>
          <a:xfrm>
            <a:off x="6271150" y="44929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7"/>
          <p:cNvSpPr txBox="1"/>
          <p:nvPr/>
        </p:nvSpPr>
        <p:spPr>
          <a:xfrm>
            <a:off x="7440263" y="359750"/>
            <a:ext cx="12252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🥇</a:t>
            </a:r>
            <a:endParaRPr sz="9000"/>
          </a:p>
        </p:txBody>
      </p:sp>
      <p:sp>
        <p:nvSpPr>
          <p:cNvPr id="332" name="Google Shape;332;p77"/>
          <p:cNvSpPr txBox="1"/>
          <p:nvPr/>
        </p:nvSpPr>
        <p:spPr>
          <a:xfrm>
            <a:off x="484950" y="3771500"/>
            <a:ext cx="85725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b="1" sz="5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ironhack.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25" y="1049375"/>
            <a:ext cx="7717350" cy="30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13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sz="3000">
              <a:solidFill>
                <a:srgbClr val="FFFFFF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671" name="Google Shape;671;p113"/>
          <p:cNvSpPr txBox="1"/>
          <p:nvPr/>
        </p:nvSpPr>
        <p:spPr>
          <a:xfrm>
            <a:off x="5454113" y="3649750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to your new home</a:t>
            </a:r>
            <a:endParaRPr b="1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2" name="Google Shape;672;p113"/>
          <p:cNvSpPr txBox="1"/>
          <p:nvPr/>
        </p:nvSpPr>
        <p:spPr>
          <a:xfrm>
            <a:off x="6372075" y="422792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Great Gatsby (original movie)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8"/>
          <p:cNvSpPr txBox="1"/>
          <p:nvPr/>
        </p:nvSpPr>
        <p:spPr>
          <a:xfrm>
            <a:off x="585600" y="1772772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Love people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 their stories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78"/>
          <p:cNvSpPr txBox="1"/>
          <p:nvPr/>
        </p:nvSpPr>
        <p:spPr>
          <a:xfrm>
            <a:off x="682000" y="26875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want to meet you to better help you achieve your goals.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D0D0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Where do </a:t>
            </a: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 come from? 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D0D0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Where do </a:t>
            </a: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you </a:t>
            </a: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want to go?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9"/>
          <p:cNvSpPr txBox="1"/>
          <p:nvPr/>
        </p:nvSpPr>
        <p:spPr>
          <a:xfrm>
            <a:off x="585600" y="17476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Can-do attitude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is the way we roll.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79"/>
          <p:cNvSpPr txBox="1"/>
          <p:nvPr/>
        </p:nvSpPr>
        <p:spPr>
          <a:xfrm>
            <a:off x="682000" y="26875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Positivity, determination, and grit will get us closer to our goals.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0"/>
          <p:cNvSpPr txBox="1"/>
          <p:nvPr/>
        </p:nvSpPr>
        <p:spPr>
          <a:xfrm>
            <a:off x="585600" y="1781846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driven by passion</a:t>
            </a:r>
            <a:r>
              <a:rPr b="1"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above anything else.</a:t>
            </a:r>
            <a:endParaRPr sz="23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8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80"/>
          <p:cNvSpPr txBox="1"/>
          <p:nvPr/>
        </p:nvSpPr>
        <p:spPr>
          <a:xfrm>
            <a:off x="682000" y="26875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know that every step we take, no matter how small, can make a great impact on others’ lives. </a:t>
            </a:r>
            <a:endParaRPr sz="24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This responsibility fuels us every day.</a:t>
            </a:r>
            <a:endParaRPr>
              <a:solidFill>
                <a:srgbClr val="D0D0D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1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Educational</a:t>
            </a: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Values </a:t>
            </a: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81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🥈</a:t>
            </a:r>
            <a:endParaRPr sz="9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2"/>
          <p:cNvSpPr txBox="1"/>
          <p:nvPr/>
        </p:nvSpPr>
        <p:spPr>
          <a:xfrm>
            <a:off x="4784300" y="21308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Share</a:t>
            </a:r>
            <a:endParaRPr sz="3000">
              <a:solidFill>
                <a:srgbClr val="2DC5FA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65" name="Google Shape;365;p82"/>
          <p:cNvSpPr txBox="1"/>
          <p:nvPr/>
        </p:nvSpPr>
        <p:spPr>
          <a:xfrm>
            <a:off x="4784375" y="2579725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This is not college anymore</a:t>
            </a:r>
            <a:endParaRPr sz="1800">
              <a:solidFill>
                <a:srgbClr val="43434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66" name="Google Shape;36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50" y="1165675"/>
            <a:ext cx="4124050" cy="274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